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4" r:id="rId4"/>
    <p:sldId id="305" r:id="rId5"/>
    <p:sldId id="306" r:id="rId6"/>
    <p:sldId id="307" r:id="rId7"/>
    <p:sldId id="289" r:id="rId8"/>
    <p:sldId id="280" r:id="rId9"/>
    <p:sldId id="298" r:id="rId10"/>
    <p:sldId id="282" r:id="rId11"/>
    <p:sldId id="299" r:id="rId12"/>
    <p:sldId id="290" r:id="rId13"/>
    <p:sldId id="294" r:id="rId14"/>
    <p:sldId id="295" r:id="rId15"/>
    <p:sldId id="296" r:id="rId16"/>
    <p:sldId id="297" r:id="rId17"/>
    <p:sldId id="283" r:id="rId18"/>
    <p:sldId id="284" r:id="rId19"/>
    <p:sldId id="285" r:id="rId20"/>
    <p:sldId id="286" r:id="rId21"/>
    <p:sldId id="292" r:id="rId22"/>
    <p:sldId id="293" r:id="rId23"/>
    <p:sldId id="264" r:id="rId24"/>
    <p:sldId id="259" r:id="rId25"/>
    <p:sldId id="265" r:id="rId26"/>
    <p:sldId id="260" r:id="rId27"/>
    <p:sldId id="287" r:id="rId28"/>
    <p:sldId id="261" r:id="rId29"/>
    <p:sldId id="268" r:id="rId30"/>
    <p:sldId id="263" r:id="rId31"/>
    <p:sldId id="288" r:id="rId32"/>
    <p:sldId id="270" r:id="rId33"/>
    <p:sldId id="272" r:id="rId34"/>
    <p:sldId id="313" r:id="rId35"/>
    <p:sldId id="308" r:id="rId36"/>
    <p:sldId id="309" r:id="rId37"/>
    <p:sldId id="311" r:id="rId38"/>
    <p:sldId id="312" r:id="rId39"/>
    <p:sldId id="310" r:id="rId40"/>
    <p:sldId id="300" r:id="rId41"/>
    <p:sldId id="301" r:id="rId42"/>
    <p:sldId id="302" r:id="rId43"/>
    <p:sldId id="29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/>
  </p:normalViewPr>
  <p:slideViewPr>
    <p:cSldViewPr>
      <p:cViewPr>
        <p:scale>
          <a:sx n="100" d="100"/>
          <a:sy n="100" d="100"/>
        </p:scale>
        <p:origin x="-300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E932FD-101D-4ABF-806B-C96366DC432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958BB-9DF9-4863-8E85-F7BD124109FF}" type="slidenum">
              <a:rPr lang="en-US"/>
              <a:pPr/>
              <a:t>1</a:t>
            </a:fld>
            <a:endParaRPr lang="en-US"/>
          </a:p>
        </p:txBody>
      </p:sp>
      <p:sp>
        <p:nvSpPr>
          <p:cNvPr id="430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2C875-880E-4E5D-A896-B5CC1E27AC02}" type="slidenum">
              <a:rPr lang="en-US"/>
              <a:pPr/>
              <a:t>10</a:t>
            </a:fld>
            <a:endParaRPr lang="en-US"/>
          </a:p>
        </p:txBody>
      </p:sp>
      <p:sp>
        <p:nvSpPr>
          <p:cNvPr id="47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54601D-FA70-43CE-BBE1-93E549EC3177}" type="slidenum">
              <a:rPr lang="en-US"/>
              <a:pPr/>
              <a:t>11</a:t>
            </a:fld>
            <a:endParaRPr lang="en-US"/>
          </a:p>
        </p:txBody>
      </p:sp>
      <p:sp>
        <p:nvSpPr>
          <p:cNvPr id="82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924186-9B34-43AD-9E64-BCBEFBC0A23C}" type="slidenum">
              <a:rPr lang="en-US"/>
              <a:pPr/>
              <a:t>12</a:t>
            </a:fld>
            <a:endParaRPr lang="en-US"/>
          </a:p>
        </p:txBody>
      </p:sp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ECB85-C6D3-4489-B65D-424CF8E6D241}" type="slidenum">
              <a:rPr lang="en-US"/>
              <a:pPr/>
              <a:t>13</a:t>
            </a:fld>
            <a:endParaRPr lang="en-US"/>
          </a:p>
        </p:txBody>
      </p:sp>
      <p:sp>
        <p:nvSpPr>
          <p:cNvPr id="70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F7C6AA-7189-4825-8948-7734C1B11D9B}" type="slidenum">
              <a:rPr lang="en-US"/>
              <a:pPr/>
              <a:t>14</a:t>
            </a:fld>
            <a:endParaRPr lang="en-US"/>
          </a:p>
        </p:txBody>
      </p:sp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338EF-A13F-4B5E-8B11-6BEB9B012FC8}" type="slidenum">
              <a:rPr lang="en-US"/>
              <a:pPr/>
              <a:t>15</a:t>
            </a:fld>
            <a:endParaRPr lang="en-US"/>
          </a:p>
        </p:txBody>
      </p:sp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6768C-A898-49EE-A978-6CD0306E7DBF}" type="slidenum">
              <a:rPr lang="en-US"/>
              <a:pPr/>
              <a:t>16</a:t>
            </a:fld>
            <a:endParaRPr lang="en-US"/>
          </a:p>
        </p:txBody>
      </p:sp>
      <p:sp>
        <p:nvSpPr>
          <p:cNvPr id="768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06F242-4A1B-47F6-8C29-1785CE0A7445}" type="slidenum">
              <a:rPr lang="en-US"/>
              <a:pPr/>
              <a:t>17</a:t>
            </a:fld>
            <a:endParaRPr lang="en-US"/>
          </a:p>
        </p:txBody>
      </p:sp>
      <p:sp>
        <p:nvSpPr>
          <p:cNvPr id="49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EBBE8-A20D-42EE-81C5-A67E4328A596}" type="slidenum">
              <a:rPr lang="en-US"/>
              <a:pPr/>
              <a:t>18</a:t>
            </a:fld>
            <a:endParaRPr lang="en-US"/>
          </a:p>
        </p:txBody>
      </p:sp>
      <p:sp>
        <p:nvSpPr>
          <p:cNvPr id="5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8FF5B4-2D77-465D-9038-07FB8A16CA59}" type="slidenum">
              <a:rPr lang="en-US"/>
              <a:pPr/>
              <a:t>19</a:t>
            </a:fld>
            <a:endParaRPr lang="en-US"/>
          </a:p>
        </p:txBody>
      </p:sp>
      <p:sp>
        <p:nvSpPr>
          <p:cNvPr id="51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527496-24F0-4196-9D35-D71A462C6BF6}" type="slidenum">
              <a:rPr lang="en-US"/>
              <a:pPr/>
              <a:t>2</a:t>
            </a:fld>
            <a:endParaRPr lang="en-US"/>
          </a:p>
        </p:txBody>
      </p:sp>
      <p:sp>
        <p:nvSpPr>
          <p:cNvPr id="44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779A2-C3A0-4B64-AC95-8485132F9424}" type="slidenum">
              <a:rPr lang="en-US"/>
              <a:pPr/>
              <a:t>20</a:t>
            </a:fld>
            <a:endParaRPr lang="en-US"/>
          </a:p>
        </p:txBody>
      </p:sp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92BA9-D433-4666-8837-17C7B3AE1915}" type="slidenum">
              <a:rPr lang="en-US"/>
              <a:pPr/>
              <a:t>21</a:t>
            </a:fld>
            <a:endParaRPr lang="en-US"/>
          </a:p>
        </p:txBody>
      </p:sp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46270-A406-456D-85D5-BB90DD1D5262}" type="slidenum">
              <a:rPr lang="en-US"/>
              <a:pPr/>
              <a:t>22</a:t>
            </a:fld>
            <a:endParaRPr lang="en-US"/>
          </a:p>
        </p:txBody>
      </p:sp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FB219B-DD10-40D4-A404-331CF5F4D90E}" type="slidenum">
              <a:rPr lang="en-US"/>
              <a:pPr/>
              <a:t>23</a:t>
            </a:fld>
            <a:endParaRPr lang="en-US"/>
          </a:p>
        </p:txBody>
      </p:sp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4EE249-F9A6-40FE-B1FB-A0E3AC8873BF}" type="slidenum">
              <a:rPr lang="en-US"/>
              <a:pPr/>
              <a:t>24</a:t>
            </a:fld>
            <a:endParaRPr lang="en-US"/>
          </a:p>
        </p:txBody>
      </p:sp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D8FCD-8D59-4EAF-93FB-A1B6F827E2A5}" type="slidenum">
              <a:rPr lang="en-US"/>
              <a:pPr/>
              <a:t>25</a:t>
            </a:fld>
            <a:endParaRPr lang="en-US"/>
          </a:p>
        </p:txBody>
      </p:sp>
      <p:sp>
        <p:nvSpPr>
          <p:cNvPr id="57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CC6EBA-5B58-4DBD-B688-3A897D4435D2}" type="slidenum">
              <a:rPr lang="en-US"/>
              <a:pPr/>
              <a:t>26</a:t>
            </a:fld>
            <a:endParaRPr lang="en-US"/>
          </a:p>
        </p:txBody>
      </p:sp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3A5454-0BFA-4707-8A34-EFB81039E542}" type="slidenum">
              <a:rPr lang="en-US"/>
              <a:pPr/>
              <a:t>27</a:t>
            </a:fld>
            <a:endParaRPr lang="en-US"/>
          </a:p>
        </p:txBody>
      </p:sp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96DFC9-593A-4D3F-8A23-5D4BB7C5CA55}" type="slidenum">
              <a:rPr lang="en-US"/>
              <a:pPr/>
              <a:t>28</a:t>
            </a:fld>
            <a:endParaRPr lang="en-US"/>
          </a:p>
        </p:txBody>
      </p:sp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A49DB6-1D59-4BEA-923E-139D4FB4DD8E}" type="slidenum">
              <a:rPr lang="en-US"/>
              <a:pPr/>
              <a:t>29</a:t>
            </a:fld>
            <a:endParaRPr lang="en-US"/>
          </a:p>
        </p:txBody>
      </p:sp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DC15-C108-49F9-9CC6-666D4A9E795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372B7E-65AE-4491-9B40-C2D9B36AD8EE}" type="slidenum">
              <a:rPr lang="en-US"/>
              <a:pPr/>
              <a:t>30</a:t>
            </a:fld>
            <a:endParaRPr lang="en-US"/>
          </a:p>
        </p:txBody>
      </p:sp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4511E7-26C4-4DF6-81D7-5A871B9C3ECB}" type="slidenum">
              <a:rPr lang="en-US"/>
              <a:pPr/>
              <a:t>31</a:t>
            </a:fld>
            <a:endParaRPr lang="en-US"/>
          </a:p>
        </p:txBody>
      </p:sp>
      <p:sp>
        <p:nvSpPr>
          <p:cNvPr id="63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90E98B-FF44-4E9D-98EB-7716ADDE7B90}" type="slidenum">
              <a:rPr lang="en-US"/>
              <a:pPr/>
              <a:t>32</a:t>
            </a:fld>
            <a:endParaRPr lang="en-US"/>
          </a:p>
        </p:txBody>
      </p:sp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40625-0AED-46C3-8458-041400093926}" type="slidenum">
              <a:rPr lang="en-US"/>
              <a:pPr/>
              <a:t>33</a:t>
            </a:fld>
            <a:endParaRPr lang="en-US"/>
          </a:p>
        </p:txBody>
      </p:sp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932FD-101D-4ABF-806B-C96366DC432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DC15-C108-49F9-9CC6-666D4A9E795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17DB91-5E3E-4DF3-99BB-52D721ECF0F5}" type="slidenum">
              <a:rPr lang="en-US"/>
              <a:pPr/>
              <a:t>40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39222-7A85-46E7-A9E3-30669DAB39E2}" type="slidenum">
              <a:rPr lang="en-US"/>
              <a:pPr/>
              <a:t>41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B9DB71-D72B-48CA-A829-E43B0D497DCD}" type="slidenum">
              <a:rPr lang="en-US"/>
              <a:pPr/>
              <a:t>42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836F18-A0D0-4893-9BD4-783F009DEDCD}" type="slidenum">
              <a:rPr lang="en-US"/>
              <a:pPr/>
              <a:t>43</a:t>
            </a:fld>
            <a:endParaRPr lang="en-US"/>
          </a:p>
        </p:txBody>
      </p:sp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DC15-C108-49F9-9CC6-666D4A9E795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97260F-049A-44CF-968C-D460E8779DBE}" type="slidenum">
              <a:rPr lang="en-US"/>
              <a:pPr/>
              <a:t>6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A6F979-312C-49B0-AEF9-04A8075FA220}" type="slidenum">
              <a:rPr lang="en-US"/>
              <a:pPr/>
              <a:t>7</a:t>
            </a:fld>
            <a:endParaRPr lang="en-US"/>
          </a:p>
        </p:txBody>
      </p:sp>
      <p:sp>
        <p:nvSpPr>
          <p:cNvPr id="45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148E8F-1DF0-4BFA-B71E-72057E7B312B}" type="slidenum">
              <a:rPr lang="en-US"/>
              <a:pPr/>
              <a:t>8</a:t>
            </a:fld>
            <a:endParaRPr lang="en-US"/>
          </a:p>
        </p:txBody>
      </p:sp>
      <p:sp>
        <p:nvSpPr>
          <p:cNvPr id="46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CCE80-66B6-44C2-8523-33F84E0092D7}" type="slidenum">
              <a:rPr lang="en-US"/>
              <a:pPr/>
              <a:t>9</a:t>
            </a:fld>
            <a:endParaRPr lang="en-US"/>
          </a:p>
        </p:txBody>
      </p:sp>
      <p:sp>
        <p:nvSpPr>
          <p:cNvPr id="78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84727E-79E1-4377-BE09-83F5E00491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33722D-BD2B-436B-9CB4-C7652E906E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1FE1D0-6D7B-40D4-819C-A9698BD5F4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3AA62D-0038-4121-A603-E08665BEBF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62307BC-2C7C-45B6-BA09-E41AB9CD06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12716-BD69-4D53-B5B6-D6125AE9CF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1E8B5-2C58-4B09-A434-BA2FC2FECA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A4044-7482-47FF-8311-CB30353A9E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45EA2F-EAA2-4AC9-84EA-2472865F11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09F5A-83CD-4925-B03F-86B8A0630F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68043A-60BE-4C5C-9FAE-CE4105856A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6CDF1-DF36-45E2-8F22-70E94AB3B5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2CC0FC-EE3F-4BDD-B56A-A946AED90E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131057D-D32F-4F57-87C8-3DF89320F4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NIC\Talks\Elegans.avi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3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FRET and Biosensors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>
                <a:solidFill>
                  <a:schemeClr val="bg1"/>
                </a:solidFill>
              </a:rPr>
              <a:t>Nikon Imaging Center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4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Image: Thomas </a:t>
            </a:r>
            <a:r>
              <a:rPr lang="en-US" dirty="0" err="1" smtClean="0">
                <a:solidFill>
                  <a:schemeClr val="bg1"/>
                </a:solidFill>
              </a:rPr>
              <a:t>Huckaba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dependence of FRET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990600" y="2590800"/>
            <a:ext cx="2406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i="1"/>
              <a:t>R</a:t>
            </a:r>
            <a:r>
              <a:rPr lang="en-US" sz="2400" i="1" baseline="-25000"/>
              <a:t>*</a:t>
            </a:r>
            <a:r>
              <a:rPr lang="en-US" sz="2400" i="1" baseline="30000"/>
              <a:t>6</a:t>
            </a:r>
            <a:r>
              <a:rPr lang="en-US" sz="2400" i="1"/>
              <a:t> </a:t>
            </a:r>
            <a:r>
              <a:rPr lang="en-US" sz="2400" i="1">
                <a:sym typeface="Symbol" pitchFamily="18" charset="2"/>
              </a:rPr>
              <a:t></a:t>
            </a:r>
            <a:r>
              <a:rPr lang="en-US" sz="2400" i="1"/>
              <a:t> n</a:t>
            </a:r>
            <a:r>
              <a:rPr lang="en-US" sz="2400" i="1" baseline="30000"/>
              <a:t>-4</a:t>
            </a:r>
            <a:r>
              <a:rPr lang="en-US" sz="2400" i="1"/>
              <a:t> Q</a:t>
            </a:r>
            <a:r>
              <a:rPr lang="en-US" sz="2400" i="1" baseline="-25000"/>
              <a:t>D</a:t>
            </a:r>
            <a:r>
              <a:rPr lang="en-US" sz="2400" i="1"/>
              <a:t> J(</a:t>
            </a:r>
            <a:r>
              <a:rPr lang="en-US" sz="2400" i="1">
                <a:latin typeface="Symbol" pitchFamily="18" charset="2"/>
              </a:rPr>
              <a:t>l</a:t>
            </a:r>
            <a:r>
              <a:rPr lang="en-US" sz="2400" i="1"/>
              <a:t>)</a:t>
            </a:r>
            <a:endParaRPr lang="en-US" sz="2400"/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974725" y="4235450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 =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057400" y="38909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1</a:t>
            </a:r>
            <a:endParaRPr lang="en-US" sz="2400" baseline="30000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1600200" y="4419600"/>
            <a:ext cx="1951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1+ (r</a:t>
            </a:r>
            <a:r>
              <a:rPr lang="en-US" sz="2400" baseline="30000"/>
              <a:t>6 </a:t>
            </a:r>
            <a:r>
              <a:rPr lang="en-US" sz="2400"/>
              <a:t>/ R</a:t>
            </a:r>
            <a:r>
              <a:rPr lang="en-US" sz="2400" baseline="-25000"/>
              <a:t>*</a:t>
            </a:r>
            <a:r>
              <a:rPr lang="en-US" sz="2400" baseline="30000"/>
              <a:t>6</a:t>
            </a:r>
            <a:r>
              <a:rPr lang="en-US" sz="2400">
                <a:latin typeface="Symbol" pitchFamily="18" charset="2"/>
              </a:rPr>
              <a:t>k</a:t>
            </a:r>
            <a:r>
              <a:rPr lang="en-US" sz="2400" baseline="30000"/>
              <a:t>2</a:t>
            </a:r>
            <a:r>
              <a:rPr lang="en-US" sz="2400"/>
              <a:t>)</a:t>
            </a:r>
            <a:endParaRPr lang="en-US" sz="2400" baseline="30000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1752600" y="4348163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4343400" y="1524000"/>
            <a:ext cx="40386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Symbol" pitchFamily="18" charset="2"/>
              </a:rPr>
              <a:t>k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>
                <a:latin typeface="Calibri" pitchFamily="34" charset="0"/>
              </a:rPr>
              <a:t>depends on the relative orientations of the donor and acceptor excitation dipoles.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Symbol" pitchFamily="18" charset="2"/>
              </a:rPr>
              <a:t>k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>
                <a:latin typeface="Calibri" pitchFamily="34" charset="0"/>
              </a:rPr>
              <a:t>ranges between 0 and 4 and is 0 for whenever the donor and acceptor dipoles are perpendicular to one another.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For rapidly-rotating dyes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Symbol" pitchFamily="18" charset="2"/>
              </a:rPr>
              <a:t>k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>
                <a:latin typeface="Calibri" pitchFamily="34" charset="0"/>
              </a:rPr>
              <a:t>= 2/3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FRET Theory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867400" cy="48006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baseline="-25000" dirty="0"/>
              <a:t> </a:t>
            </a:r>
            <a:r>
              <a:rPr lang="en-US" dirty="0">
                <a:latin typeface="Symbol" pitchFamily="18" charset="2"/>
              </a:rPr>
              <a:t>k</a:t>
            </a:r>
            <a:r>
              <a:rPr lang="en-US" baseline="30000" dirty="0"/>
              <a:t>2 </a:t>
            </a:r>
            <a:r>
              <a:rPr lang="en-US" dirty="0"/>
              <a:t>=</a:t>
            </a:r>
            <a:r>
              <a:rPr lang="en-US" baseline="30000" dirty="0"/>
              <a:t> </a:t>
            </a:r>
            <a:r>
              <a:rPr lang="en-US" dirty="0"/>
              <a:t>(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baseline="-25000" dirty="0" err="1"/>
              <a:t>T</a:t>
            </a:r>
            <a:r>
              <a:rPr lang="en-US" dirty="0"/>
              <a:t> – 3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baseline="-25000" dirty="0" err="1"/>
              <a:t>D</a:t>
            </a:r>
            <a:r>
              <a:rPr lang="en-US" dirty="0"/>
              <a:t>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For rapidly tumbling molecules, can average over all possible orientations to give </a:t>
            </a:r>
            <a:r>
              <a:rPr lang="en-US" baseline="-25000" dirty="0">
                <a:latin typeface="Calibri" pitchFamily="34" charset="0"/>
              </a:rPr>
              <a:t> </a:t>
            </a:r>
            <a:r>
              <a:rPr lang="en-US" dirty="0" smtClean="0">
                <a:latin typeface="Symbol" pitchFamily="18" charset="2"/>
              </a:rPr>
              <a:t>k</a:t>
            </a:r>
            <a:r>
              <a:rPr lang="en-US" baseline="30000" dirty="0" smtClean="0">
                <a:latin typeface="Calibri" pitchFamily="34" charset="0"/>
              </a:rPr>
              <a:t>2</a:t>
            </a:r>
            <a:r>
              <a:rPr lang="en-US" baseline="30000" dirty="0" smtClean="0"/>
              <a:t> </a:t>
            </a:r>
            <a:r>
              <a:rPr lang="en-US" dirty="0" smtClean="0">
                <a:latin typeface="Calibri" pitchFamily="34" charset="0"/>
              </a:rPr>
              <a:t>= 2/3</a:t>
            </a:r>
            <a:endParaRPr lang="en-US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But </a:t>
            </a:r>
            <a:r>
              <a:rPr lang="en-US" dirty="0" smtClean="0">
                <a:latin typeface="Calibri" pitchFamily="34" charset="0"/>
              </a:rPr>
              <a:t>rotational </a:t>
            </a:r>
            <a:r>
              <a:rPr lang="en-US" dirty="0">
                <a:latin typeface="Calibri" pitchFamily="34" charset="0"/>
              </a:rPr>
              <a:t>correlation time for GFP is ~16 ns; fluorescence lifetime is ~3ns</a:t>
            </a:r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7391400" y="2909888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Line 5"/>
          <p:cNvSpPr>
            <a:spLocks noChangeShapeType="1"/>
          </p:cNvSpPr>
          <p:nvPr/>
        </p:nvSpPr>
        <p:spPr bwMode="auto">
          <a:xfrm flipV="1">
            <a:off x="7391400" y="20716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 flipV="1">
            <a:off x="6477000" y="3671888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7010400" y="367188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D</a:t>
            </a: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 flipV="1">
            <a:off x="7391400" y="207168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7315200" y="2224088"/>
            <a:ext cx="404813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A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6477000" y="4129088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/>
              <a:t>Donor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7543800" y="2528888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/>
              <a:t>Acceptor</a:t>
            </a:r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 flipH="1" flipV="1">
            <a:off x="6629400" y="4814888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 flipV="1">
            <a:off x="7467600" y="4510088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7239000" y="4891088"/>
            <a:ext cx="396875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T</a:t>
            </a:r>
          </a:p>
        </p:txBody>
      </p:sp>
      <p:sp>
        <p:nvSpPr>
          <p:cNvPr id="81935" name="Text Box 15"/>
          <p:cNvSpPr txBox="1">
            <a:spLocks noChangeArrowheads="1"/>
          </p:cNvSpPr>
          <p:nvPr/>
        </p:nvSpPr>
        <p:spPr bwMode="auto">
          <a:xfrm>
            <a:off x="6553200" y="5195888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/>
              <a:t>Donor</a:t>
            </a: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>
            <a:off x="7696200" y="5043488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i="1"/>
              <a:t>Acceptor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FRET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/>
              <a:t>Donor lifetime shortened</a:t>
            </a:r>
          </a:p>
          <a:p>
            <a:pPr>
              <a:spcBef>
                <a:spcPct val="80000"/>
              </a:spcBef>
            </a:pPr>
            <a:r>
              <a:rPr lang="en-US"/>
              <a:t>Acceptor emission depolarized</a:t>
            </a:r>
          </a:p>
          <a:p>
            <a:pPr>
              <a:spcBef>
                <a:spcPct val="80000"/>
              </a:spcBef>
            </a:pPr>
            <a:r>
              <a:rPr lang="en-US"/>
              <a:t>Donor fluorescence quenched</a:t>
            </a:r>
          </a:p>
          <a:p>
            <a:pPr>
              <a:spcBef>
                <a:spcPct val="80000"/>
              </a:spcBef>
            </a:pPr>
            <a:r>
              <a:rPr lang="en-US"/>
              <a:t>Acceptor fluorescence enhanced on donor excitation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/>
              <a:t>Donor lifetime shortened</a:t>
            </a:r>
          </a:p>
          <a:p>
            <a:pPr>
              <a:spcBef>
                <a:spcPct val="80000"/>
              </a:spcBef>
            </a:pPr>
            <a:r>
              <a:rPr lang="en-US"/>
              <a:t>Can measure by fluorescence lifetime imaging, but requires specialized instrumentation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/>
              <a:t>Acceptor emission depolarized</a:t>
            </a:r>
          </a:p>
          <a:p>
            <a:pPr>
              <a:spcBef>
                <a:spcPct val="80000"/>
              </a:spcBef>
            </a:pPr>
            <a:r>
              <a:rPr lang="en-US"/>
              <a:t>Can measure by fluorescence polarization microscopy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/>
              <a:t>Donor fluorescence quenched</a:t>
            </a:r>
          </a:p>
          <a:p>
            <a:pPr>
              <a:spcBef>
                <a:spcPct val="40000"/>
              </a:spcBef>
            </a:pPr>
            <a:r>
              <a:rPr lang="en-US"/>
              <a:t>Acceptor fluorescence enhanced on donor excitation</a:t>
            </a:r>
          </a:p>
          <a:p>
            <a:pPr>
              <a:spcBef>
                <a:spcPct val="80000"/>
              </a:spcBef>
            </a:pPr>
            <a:r>
              <a:rPr lang="en-US"/>
              <a:t>Can measure by donor recovery after acceptor photobleaching</a:t>
            </a:r>
          </a:p>
          <a:p>
            <a:pPr lvl="1">
              <a:spcBef>
                <a:spcPct val="50000"/>
              </a:spcBef>
            </a:pPr>
            <a:r>
              <a:rPr lang="en-US"/>
              <a:t>Easy, but very sensitive to degree of photobleaching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/>
              <a:t>Donor fluorescence quenched</a:t>
            </a:r>
          </a:p>
          <a:p>
            <a:pPr>
              <a:spcBef>
                <a:spcPct val="40000"/>
              </a:spcBef>
            </a:pPr>
            <a:r>
              <a:rPr lang="en-US"/>
              <a:t>Acceptor fluorescence enhanced on donor excitation</a:t>
            </a:r>
          </a:p>
          <a:p>
            <a:pPr>
              <a:spcBef>
                <a:spcPct val="80000"/>
              </a:spcBef>
            </a:pPr>
            <a:r>
              <a:rPr lang="en-US"/>
              <a:t>Can measure by quantitative measurement of acceptor enhancement on donor excitation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/>
              <a:t>Types of FRET experiments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125788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733800"/>
            <a:ext cx="21621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219200"/>
            <a:ext cx="325596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657600"/>
            <a:ext cx="1724025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2667000" y="2895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6781800" y="3048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1295400" y="6172200"/>
            <a:ext cx="163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Intramolecular</a:t>
            </a: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6248400" y="6172200"/>
            <a:ext cx="163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Intermolecular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343400" y="1752600"/>
            <a:ext cx="0" cy="396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/>
              <a:t>Types of FRET experiments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125788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733800"/>
            <a:ext cx="21621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2667000" y="2895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1295400" y="6172200"/>
            <a:ext cx="163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Intramolecular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181600" y="1676400"/>
            <a:ext cx="35814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For </a:t>
            </a:r>
            <a:r>
              <a:rPr lang="en-US" sz="2400" dirty="0" err="1">
                <a:latin typeface="Calibri" pitchFamily="34" charset="0"/>
              </a:rPr>
              <a:t>intramolecular</a:t>
            </a:r>
            <a:r>
              <a:rPr lang="en-US" sz="2400" dirty="0">
                <a:latin typeface="Calibri" pitchFamily="34" charset="0"/>
              </a:rPr>
              <a:t> FRET, CFP and YFP are always present in a 1:1 ratio</a:t>
            </a:r>
          </a:p>
          <a:p>
            <a:pPr>
              <a:spcBef>
                <a:spcPct val="50000"/>
              </a:spcBef>
            </a:pPr>
            <a:r>
              <a:rPr lang="en-US" sz="2400" dirty="0" err="1">
                <a:latin typeface="Calibri" pitchFamily="34" charset="0"/>
              </a:rPr>
              <a:t>Ratiometric</a:t>
            </a:r>
            <a:r>
              <a:rPr lang="en-US" sz="2400" dirty="0">
                <a:latin typeface="Calibri" pitchFamily="34" charset="0"/>
              </a:rPr>
              <a:t> imaging can be used as a rough measure of the amount of energy transfer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/>
              <a:t>Types of FRET experiments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181600" y="1676400"/>
            <a:ext cx="35814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For intermolecular FRET, the relative abundance of CFP and YFP is not controlled and can change over time.</a:t>
            </a:r>
          </a:p>
          <a:p>
            <a:pPr>
              <a:spcBef>
                <a:spcPct val="50000"/>
              </a:spcBef>
            </a:pPr>
            <a:r>
              <a:rPr lang="en-US" sz="2400" dirty="0" err="1">
                <a:latin typeface="Calibri" pitchFamily="34" charset="0"/>
              </a:rPr>
              <a:t>Ratiometric</a:t>
            </a:r>
            <a:r>
              <a:rPr lang="en-US" sz="2400" dirty="0">
                <a:latin typeface="Calibri" pitchFamily="34" charset="0"/>
              </a:rPr>
              <a:t> imaging is no longer possible, and additional corrections are necessary.</a:t>
            </a:r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325596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657600"/>
            <a:ext cx="1724025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2362200" y="3048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828800" y="6172200"/>
            <a:ext cx="163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Intermolecular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9438"/>
            <a:ext cx="8229600" cy="715962"/>
          </a:xfrm>
        </p:spPr>
        <p:txBody>
          <a:bodyPr/>
          <a:lstStyle/>
          <a:p>
            <a:r>
              <a:rPr lang="en-US" sz="2800" dirty="0">
                <a:latin typeface="Calibri" pitchFamily="34" charset="0"/>
              </a:rPr>
              <a:t>Fluorescence Resonance Energy Transfer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133600"/>
            <a:ext cx="4059238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514600"/>
            <a:ext cx="5984875" cy="278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279525" y="1563688"/>
            <a:ext cx="3573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Three things to measure: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355725" y="5486400"/>
            <a:ext cx="1319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Donor</a:t>
            </a:r>
          </a:p>
          <a:p>
            <a:r>
              <a:rPr lang="en-US" sz="2400"/>
              <a:t>Intensity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641725" y="5486400"/>
            <a:ext cx="1319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FRET</a:t>
            </a:r>
          </a:p>
          <a:p>
            <a:r>
              <a:rPr lang="en-US" sz="2400"/>
              <a:t>Intensity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6003925" y="5502275"/>
            <a:ext cx="1387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Acceptor</a:t>
            </a:r>
          </a:p>
          <a:p>
            <a:r>
              <a:rPr lang="en-US" sz="2400"/>
              <a:t>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Maximize signal-to-noise: use high NA objective, sensitive, low-noise camera, high-transmission filters</a:t>
            </a:r>
          </a:p>
          <a:p>
            <a:endParaRPr lang="en-US"/>
          </a:p>
          <a:p>
            <a:r>
              <a:rPr lang="en-US"/>
              <a:t>Minimize shifts between wavelengths </a:t>
            </a:r>
          </a:p>
          <a:p>
            <a:pPr lvl="1"/>
            <a:r>
              <a:rPr lang="en-US"/>
              <a:t>Fluor or apochromatic objective</a:t>
            </a:r>
          </a:p>
          <a:p>
            <a:pPr lvl="1"/>
            <a:r>
              <a:rPr lang="en-US"/>
              <a:t>Multipass dichroic with external excitation and emission filters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preprocessing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Background subtraction</a:t>
            </a:r>
          </a:p>
          <a:p>
            <a:endParaRPr lang="en-US"/>
          </a:p>
          <a:p>
            <a:r>
              <a:rPr lang="en-US"/>
              <a:t>Register images by maximizing correlation with FRET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04800" y="5943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Acquire sequential images of FRET, YFP, CFP, and DIC 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itchFamily="34" charset="0"/>
              </a:rPr>
              <a:t>Data Acquisition</a:t>
            </a:r>
          </a:p>
        </p:txBody>
      </p:sp>
      <p:pic>
        <p:nvPicPr>
          <p:cNvPr id="10243" name="Picture 3" descr="fret correction copy"/>
          <p:cNvPicPr>
            <a:picLocks noChangeAspect="1" noChangeArrowheads="1"/>
          </p:cNvPicPr>
          <p:nvPr>
            <p:ph idx="4294967295"/>
          </p:nvPr>
        </p:nvPicPr>
        <p:blipFill>
          <a:blip r:embed="rId3" cstate="print"/>
          <a:srcRect l="11330" t="14388" r="26317" b="51335"/>
          <a:stretch>
            <a:fillRect/>
          </a:stretch>
        </p:blipFill>
        <p:spPr>
          <a:xfrm>
            <a:off x="2057400" y="1828800"/>
            <a:ext cx="4114800" cy="2925763"/>
          </a:xfrm>
          <a:noFill/>
          <a:ln/>
        </p:spPr>
      </p:pic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267200" y="3276600"/>
            <a:ext cx="823913" cy="2746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itchFamily="34" charset="0"/>
              </a:rPr>
              <a:t>A problem: crosstalk into FRET channel</a:t>
            </a:r>
          </a:p>
        </p:txBody>
      </p:sp>
      <p:pic>
        <p:nvPicPr>
          <p:cNvPr id="5123" name="Picture 3" descr="fret microscopy"/>
          <p:cNvPicPr>
            <a:picLocks noChangeAspect="1" noChangeArrowheads="1"/>
          </p:cNvPicPr>
          <p:nvPr>
            <p:ph sz="half" idx="1"/>
          </p:nvPr>
        </p:nvPicPr>
        <p:blipFill>
          <a:blip r:embed="rId3" cstate="print"/>
          <a:srcRect l="7852" t="31970" r="5399" b="10797"/>
          <a:stretch>
            <a:fillRect/>
          </a:stretch>
        </p:blipFill>
        <p:spPr>
          <a:xfrm>
            <a:off x="304800" y="1600200"/>
            <a:ext cx="4835525" cy="4973638"/>
          </a:xfrm>
          <a:noFill/>
          <a:ln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5211763" y="2209800"/>
            <a:ext cx="381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Correct using measurements from CFP- and YFP- only cells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1066800" y="30480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09600" y="2819400"/>
            <a:ext cx="481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Ex</a:t>
            </a: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838200" y="3352800"/>
            <a:ext cx="1524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04800" y="3124200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itchFamily="34" charset="0"/>
              </a:rPr>
              <a:t>A problem: crosstalk into FRET channel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6200" y="1524000"/>
            <a:ext cx="4672013" cy="5181600"/>
          </a:xfrm>
          <a:noFill/>
          <a:ln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724400" y="2209800"/>
            <a:ext cx="42672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For strains with only CFP and YFP, FRET</a:t>
            </a:r>
            <a:r>
              <a:rPr lang="en-US" sz="2000" baseline="-25000" dirty="0"/>
              <a:t>C</a:t>
            </a:r>
            <a:r>
              <a:rPr lang="en-US" sz="2000" dirty="0"/>
              <a:t> = 0</a:t>
            </a:r>
          </a:p>
          <a:p>
            <a:pPr>
              <a:buFontTx/>
              <a:buChar char="•"/>
            </a:pPr>
            <a:endParaRPr lang="en-US" sz="2000" dirty="0"/>
          </a:p>
          <a:p>
            <a:r>
              <a:rPr lang="en-US" sz="2000" dirty="0"/>
              <a:t>Fit</a:t>
            </a:r>
            <a:br>
              <a:rPr lang="en-US" sz="2000" dirty="0"/>
            </a:br>
            <a:r>
              <a:rPr lang="en-US" sz="2000" dirty="0"/>
              <a:t>FRET</a:t>
            </a:r>
            <a:r>
              <a:rPr lang="en-US" sz="2000" baseline="-25000" dirty="0"/>
              <a:t>C </a:t>
            </a:r>
            <a:r>
              <a:rPr lang="en-US" sz="2000" dirty="0"/>
              <a:t>= </a:t>
            </a:r>
            <a:r>
              <a:rPr lang="en-US" sz="2000" dirty="0" err="1"/>
              <a:t>FRET</a:t>
            </a:r>
            <a:r>
              <a:rPr lang="en-US" sz="2000" baseline="-25000" dirty="0" err="1"/>
              <a:t>m</a:t>
            </a:r>
            <a:r>
              <a:rPr lang="en-US" sz="2000" baseline="-25000" dirty="0"/>
              <a:t> </a:t>
            </a:r>
            <a:r>
              <a:rPr lang="en-US" sz="2000" dirty="0"/>
              <a:t>- </a:t>
            </a:r>
            <a:r>
              <a:rPr lang="en-US" sz="2000" dirty="0" err="1">
                <a:latin typeface="Symbol" pitchFamily="18" charset="2"/>
              </a:rPr>
              <a:t>a</a:t>
            </a:r>
            <a:r>
              <a:rPr lang="en-US" sz="2000" dirty="0" err="1"/>
              <a:t>CFP</a:t>
            </a:r>
            <a:r>
              <a:rPr lang="en-US" sz="2000" dirty="0"/>
              <a:t> - </a:t>
            </a:r>
            <a:r>
              <a:rPr lang="en-US" sz="2000" dirty="0" err="1">
                <a:latin typeface="Symbol" pitchFamily="18" charset="2"/>
              </a:rPr>
              <a:t>b</a:t>
            </a:r>
            <a:r>
              <a:rPr lang="en-US" sz="2000" dirty="0" err="1"/>
              <a:t>YFP</a:t>
            </a:r>
            <a:r>
              <a:rPr lang="en-US" sz="2000" dirty="0"/>
              <a:t> - </a:t>
            </a:r>
            <a:r>
              <a:rPr lang="en-US" sz="2000" dirty="0">
                <a:latin typeface="Symbol" pitchFamily="18" charset="2"/>
              </a:rPr>
              <a:t>g</a:t>
            </a:r>
          </a:p>
          <a:p>
            <a:pPr>
              <a:buFontTx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4754563" y="4435475"/>
            <a:ext cx="31083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Typical values: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Symbol" pitchFamily="18" charset="2"/>
              </a:rPr>
              <a:t>a</a:t>
            </a:r>
            <a:r>
              <a:rPr lang="en-US" sz="2000"/>
              <a:t> ~ 0.9</a:t>
            </a:r>
          </a:p>
          <a:p>
            <a:pPr>
              <a:spcBef>
                <a:spcPct val="50000"/>
              </a:spcBef>
            </a:pP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 ~ 0.4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/>
              <a:t>Crosstalk correction</a:t>
            </a:r>
          </a:p>
        </p:txBody>
      </p:sp>
      <p:pic>
        <p:nvPicPr>
          <p:cNvPr id="6147" name="Picture 3" descr="fret correction copy"/>
          <p:cNvPicPr>
            <a:picLocks noChangeAspect="1" noChangeArrowheads="1"/>
          </p:cNvPicPr>
          <p:nvPr>
            <p:ph idx="1"/>
          </p:nvPr>
        </p:nvPicPr>
        <p:blipFill>
          <a:blip r:embed="rId3" cstate="print"/>
          <a:srcRect l="12471" t="10091" r="9882" b="48091"/>
          <a:stretch>
            <a:fillRect/>
          </a:stretch>
        </p:blipFill>
        <p:spPr>
          <a:xfrm>
            <a:off x="1554163" y="1508125"/>
            <a:ext cx="6024562" cy="4195763"/>
          </a:xfrm>
          <a:noFill/>
          <a:ln/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400800" y="1600200"/>
            <a:ext cx="1189038" cy="3840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09600"/>
          </a:xfrm>
        </p:spPr>
        <p:txBody>
          <a:bodyPr/>
          <a:lstStyle/>
          <a:p>
            <a:r>
              <a:rPr lang="en-US"/>
              <a:t>Calculating FRET efficiency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338" y="2239963"/>
            <a:ext cx="3354387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5638800" y="2514600"/>
            <a:ext cx="3124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Traditionally:</a:t>
            </a:r>
          </a:p>
          <a:p>
            <a:pPr>
              <a:spcBef>
                <a:spcPct val="50000"/>
              </a:spcBef>
            </a:pPr>
            <a:r>
              <a:rPr lang="en-US" sz="2400"/>
              <a:t>F</a:t>
            </a:r>
            <a:r>
              <a:rPr lang="en-US" sz="2400" baseline="-25000"/>
              <a:t>D</a:t>
            </a:r>
            <a:r>
              <a:rPr lang="en-US" sz="2400"/>
              <a:t> (Donor+Acceptor)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5638800" y="3657600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</a:t>
            </a:r>
            <a:r>
              <a:rPr lang="en-US" sz="2400" baseline="-25000"/>
              <a:t>D</a:t>
            </a:r>
            <a:r>
              <a:rPr lang="en-US" sz="2400"/>
              <a:t> (Donor alone)</a:t>
            </a:r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5715000" y="3581400"/>
            <a:ext cx="2819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4648200" y="3352800"/>
            <a:ext cx="1004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 = 1-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09600"/>
          </a:xfrm>
        </p:spPr>
        <p:txBody>
          <a:bodyPr/>
          <a:lstStyle/>
          <a:p>
            <a:r>
              <a:rPr lang="en-US"/>
              <a:t>Calculating FRET efficiency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338" y="2239963"/>
            <a:ext cx="3354387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 descr="fret correction copy"/>
          <p:cNvPicPr>
            <a:picLocks noChangeAspect="1" noChangeArrowheads="1"/>
          </p:cNvPicPr>
          <p:nvPr/>
        </p:nvPicPr>
        <p:blipFill>
          <a:blip r:embed="rId4" cstate="print"/>
          <a:srcRect l="24940" t="57272" r="22353" b="27818"/>
          <a:stretch>
            <a:fillRect/>
          </a:stretch>
        </p:blipFill>
        <p:spPr bwMode="auto">
          <a:xfrm>
            <a:off x="685800" y="4953000"/>
            <a:ext cx="4095750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4938713" y="2438400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 = 1 -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843713" y="2667000"/>
            <a:ext cx="515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</a:t>
            </a:r>
            <a:r>
              <a:rPr lang="en-US" sz="2400" baseline="-25000"/>
              <a:t>D</a:t>
            </a:r>
            <a:endParaRPr lang="en-US" sz="2400" baseline="-25000">
              <a:cs typeface="Arial" charset="0"/>
            </a:endParaRP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6005513" y="2209800"/>
            <a:ext cx="2376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FRET</a:t>
            </a:r>
            <a:r>
              <a:rPr lang="en-US" sz="2400" baseline="-25000"/>
              <a:t>C</a:t>
            </a:r>
            <a:r>
              <a:rPr lang="en-US" sz="2400"/>
              <a:t> · G + F</a:t>
            </a:r>
            <a:r>
              <a:rPr lang="en-US" sz="2400" baseline="-25000"/>
              <a:t>D</a:t>
            </a:r>
            <a:r>
              <a:rPr lang="en-US" sz="2400"/>
              <a:t> 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6127750" y="2667000"/>
            <a:ext cx="2103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5410200" y="3733800"/>
            <a:ext cx="338296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 corrects for detection efficiencies of CFP and YFP</a:t>
            </a:r>
          </a:p>
          <a:p>
            <a:endParaRPr lang="en-US" sz="2400" dirty="0"/>
          </a:p>
          <a:p>
            <a:r>
              <a:rPr lang="en-US" sz="2400" dirty="0"/>
              <a:t>G = Q</a:t>
            </a:r>
            <a:r>
              <a:rPr lang="en-US" sz="2400" baseline="-25000" dirty="0"/>
              <a:t>D</a:t>
            </a:r>
            <a:r>
              <a:rPr lang="en-US" sz="2400" dirty="0">
                <a:latin typeface="Symbol" pitchFamily="18" charset="2"/>
              </a:rPr>
              <a:t>F</a:t>
            </a:r>
            <a:r>
              <a:rPr lang="en-US" sz="2400" baseline="-25000" dirty="0"/>
              <a:t>D</a:t>
            </a:r>
            <a:r>
              <a:rPr lang="en-US" sz="2400" dirty="0"/>
              <a:t> / Q</a:t>
            </a:r>
            <a:r>
              <a:rPr lang="en-US" sz="2400" baseline="-25000" dirty="0"/>
              <a:t>A</a:t>
            </a:r>
            <a:r>
              <a:rPr lang="en-US" sz="2400" dirty="0">
                <a:latin typeface="Symbol" pitchFamily="18" charset="2"/>
              </a:rPr>
              <a:t>F</a:t>
            </a:r>
            <a:r>
              <a:rPr lang="en-US" sz="2400" baseline="-25000" dirty="0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itchFamily="34" charset="0"/>
              </a:rPr>
              <a:t>One final issue: </a:t>
            </a:r>
            <a:r>
              <a:rPr lang="en-US" sz="2800" dirty="0" err="1">
                <a:latin typeface="Calibri" pitchFamily="34" charset="0"/>
              </a:rPr>
              <a:t>Autofluorescence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14339" name="Picture 3" descr="SHS1-CFP-Cit"/>
          <p:cNvPicPr>
            <a:picLocks noChangeArrowheads="1"/>
          </p:cNvPicPr>
          <p:nvPr>
            <p:ph sz="half" idx="4294967295"/>
          </p:nvPr>
        </p:nvPicPr>
        <p:blipFill>
          <a:blip r:embed="rId3" cstate="print"/>
          <a:srcRect r="21001" b="60001"/>
          <a:stretch>
            <a:fillRect/>
          </a:stretch>
        </p:blipFill>
        <p:spPr>
          <a:xfrm>
            <a:off x="1143000" y="3581400"/>
            <a:ext cx="2889250" cy="1462087"/>
          </a:xfrm>
          <a:noFill/>
          <a:ln/>
        </p:spPr>
      </p:pic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4389438" y="3794125"/>
            <a:ext cx="3016250" cy="914400"/>
            <a:chOff x="576" y="1987"/>
            <a:chExt cx="1900" cy="576"/>
          </a:xfrm>
        </p:grpSpPr>
        <p:sp>
          <p:nvSpPr>
            <p:cNvPr id="14341" name="Text Box 5"/>
            <p:cNvSpPr txBox="1">
              <a:spLocks noChangeArrowheads="1"/>
            </p:cNvSpPr>
            <p:nvPr/>
          </p:nvSpPr>
          <p:spPr bwMode="auto">
            <a:xfrm>
              <a:off x="576" y="2160"/>
              <a:ext cx="45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E =</a:t>
              </a:r>
              <a:r>
                <a:rPr lang="en-US" sz="2000"/>
                <a:t> </a:t>
              </a:r>
            </a:p>
          </p:txBody>
        </p:sp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1094" y="1987"/>
              <a:ext cx="10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FRET</a:t>
              </a:r>
              <a:r>
                <a:rPr lang="en-US" sz="2400" baseline="-25000"/>
                <a:t>C</a:t>
              </a:r>
              <a:r>
                <a:rPr lang="en-US" sz="2400"/>
                <a:t> </a:t>
              </a:r>
              <a:r>
                <a:rPr lang="en-US" sz="2400">
                  <a:cs typeface="Arial" charset="0"/>
                </a:rPr>
                <a:t>· G</a:t>
              </a:r>
            </a:p>
          </p:txBody>
        </p:sp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979" y="2275"/>
              <a:ext cx="149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/>
                <a:t>FRET</a:t>
              </a:r>
              <a:r>
                <a:rPr lang="en-US" sz="2400" baseline="-25000" dirty="0"/>
                <a:t>C</a:t>
              </a:r>
              <a:r>
                <a:rPr lang="en-US" sz="2400" dirty="0"/>
                <a:t> · G + F</a:t>
              </a:r>
              <a:r>
                <a:rPr lang="en-US" sz="2400" baseline="-25000" dirty="0"/>
                <a:t>D</a:t>
              </a:r>
              <a:r>
                <a:rPr lang="en-US" sz="2400" dirty="0"/>
                <a:t> </a:t>
              </a:r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>
              <a:off x="1037" y="2275"/>
              <a:ext cx="13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822325" y="1417638"/>
            <a:ext cx="740727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We correct for </a:t>
            </a:r>
            <a:r>
              <a:rPr lang="en-US" sz="2400" dirty="0" err="1">
                <a:latin typeface="Calibri" pitchFamily="34" charset="0"/>
              </a:rPr>
              <a:t>autofluorescence</a:t>
            </a:r>
            <a:r>
              <a:rPr lang="en-US" sz="2400" dirty="0">
                <a:latin typeface="Calibri" pitchFamily="34" charset="0"/>
              </a:rPr>
              <a:t> in the FRET channel by inclusion of </a:t>
            </a:r>
            <a:r>
              <a:rPr lang="en-US" sz="2400" dirty="0">
                <a:latin typeface="Symbol" pitchFamily="18" charset="2"/>
              </a:rPr>
              <a:t>g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But we also need to correct for </a:t>
            </a:r>
            <a:r>
              <a:rPr lang="en-US" sz="2400" dirty="0" err="1">
                <a:latin typeface="Calibri" pitchFamily="34" charset="0"/>
              </a:rPr>
              <a:t>autofluorescence</a:t>
            </a:r>
            <a:r>
              <a:rPr lang="en-US" sz="2400" dirty="0">
                <a:latin typeface="Calibri" pitchFamily="34" charset="0"/>
              </a:rPr>
              <a:t> in the donor channel</a:t>
            </a: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822325" y="5532438"/>
            <a:ext cx="75898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Correct donor </a:t>
            </a:r>
            <a:r>
              <a:rPr lang="en-US" sz="2400" dirty="0" err="1">
                <a:latin typeface="Calibri" pitchFamily="34" charset="0"/>
              </a:rPr>
              <a:t>autofluorescence</a:t>
            </a:r>
            <a:r>
              <a:rPr lang="en-US" sz="2400" dirty="0">
                <a:latin typeface="Calibri" pitchFamily="34" charset="0"/>
              </a:rPr>
              <a:t> by subtracting median donor fluorescence of untagged cells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>
                <a:latin typeface="Calibri" pitchFamily="34" charset="0"/>
              </a:rPr>
              <a:t>Cameleons</a:t>
            </a:r>
            <a:r>
              <a:rPr lang="en-US" sz="2800" dirty="0" smtClean="0">
                <a:latin typeface="Calibri" pitchFamily="34" charset="0"/>
              </a:rPr>
              <a:t>: FRET-based Ca</a:t>
            </a:r>
            <a:r>
              <a:rPr lang="en-US" sz="2800" baseline="30000" dirty="0" smtClean="0">
                <a:latin typeface="Calibri" pitchFamily="34" charset="0"/>
              </a:rPr>
              <a:t>2+ </a:t>
            </a:r>
            <a:r>
              <a:rPr lang="en-US" sz="2800" dirty="0" smtClean="0">
                <a:latin typeface="Calibri" pitchFamily="34" charset="0"/>
              </a:rPr>
              <a:t>sensors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76400"/>
            <a:ext cx="56007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29000" y="6519446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Miyawaki</a:t>
            </a:r>
            <a:r>
              <a:rPr lang="en-US" sz="1600" dirty="0" smtClean="0"/>
              <a:t> et al. 1997. </a:t>
            </a:r>
            <a:r>
              <a:rPr lang="en-US" sz="1600" i="1" dirty="0" smtClean="0"/>
              <a:t>Nature</a:t>
            </a:r>
            <a:r>
              <a:rPr lang="en-US" sz="1600" dirty="0" smtClean="0"/>
              <a:t> 388, p882-887 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1371600"/>
            <a:ext cx="5105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Data analysis procedure</a:t>
            </a: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2133600" y="1752600"/>
            <a:ext cx="1066800" cy="533400"/>
          </a:xfrm>
          <a:prstGeom prst="flowChartProcess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Donor only</a:t>
            </a: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838200" y="1752600"/>
            <a:ext cx="1066800" cy="533400"/>
          </a:xfrm>
          <a:prstGeom prst="flowChart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Acceptor </a:t>
            </a:r>
          </a:p>
          <a:p>
            <a:pPr algn="ctr"/>
            <a:r>
              <a:rPr lang="en-US" sz="1600"/>
              <a:t>only</a:t>
            </a: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4572000" y="1752600"/>
            <a:ext cx="1066800" cy="533400"/>
          </a:xfrm>
          <a:prstGeom prst="flowChartProcess">
            <a:avLst/>
          </a:prstGeom>
          <a:gradFill rotWithShape="0">
            <a:gsLst>
              <a:gs pos="0">
                <a:srgbClr val="00FFFF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Both colors</a:t>
            </a:r>
          </a:p>
        </p:txBody>
      </p:sp>
      <p:cxnSp>
        <p:nvCxnSpPr>
          <p:cNvPr id="9223" name="AutoShape 7"/>
          <p:cNvCxnSpPr>
            <a:cxnSpLocks noChangeShapeType="1"/>
            <a:stCxn id="9221" idx="2"/>
          </p:cNvCxnSpPr>
          <p:nvPr/>
        </p:nvCxnSpPr>
        <p:spPr bwMode="auto">
          <a:xfrm rot="16200000" flipH="1">
            <a:off x="1333500" y="2324100"/>
            <a:ext cx="5334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9224" name="AutoShape 8"/>
          <p:cNvCxnSpPr>
            <a:cxnSpLocks noChangeShapeType="1"/>
            <a:stCxn id="9220" idx="2"/>
          </p:cNvCxnSpPr>
          <p:nvPr/>
        </p:nvCxnSpPr>
        <p:spPr bwMode="auto">
          <a:xfrm rot="5400000">
            <a:off x="2209800" y="2362200"/>
            <a:ext cx="533400" cy="381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1524000" y="2819400"/>
            <a:ext cx="1219200" cy="762000"/>
          </a:xfrm>
          <a:prstGeom prst="flowChart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Crosstalk </a:t>
            </a:r>
          </a:p>
          <a:p>
            <a:pPr algn="ctr"/>
            <a:r>
              <a:rPr lang="en-US" sz="1600"/>
              <a:t>calculation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905000" y="1371600"/>
            <a:ext cx="297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Preprocessed microscopy data</a:t>
            </a:r>
          </a:p>
        </p:txBody>
      </p:sp>
      <p:sp>
        <p:nvSpPr>
          <p:cNvPr id="9227" name="AutoShape 11"/>
          <p:cNvSpPr>
            <a:spLocks noChangeArrowheads="1"/>
          </p:cNvSpPr>
          <p:nvPr/>
        </p:nvSpPr>
        <p:spPr bwMode="auto">
          <a:xfrm>
            <a:off x="457200" y="4191000"/>
            <a:ext cx="1905000" cy="685800"/>
          </a:xfrm>
          <a:prstGeom prst="flowChart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Calculation of CFP</a:t>
            </a:r>
          </a:p>
          <a:p>
            <a:pPr algn="ctr"/>
            <a:r>
              <a:rPr lang="en-US" sz="1600"/>
              <a:t>autofluorescence</a:t>
            </a: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1371600" y="22860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9" name="AutoShape 13"/>
          <p:cNvSpPr>
            <a:spLocks noChangeArrowheads="1"/>
          </p:cNvSpPr>
          <p:nvPr/>
        </p:nvSpPr>
        <p:spPr bwMode="auto">
          <a:xfrm>
            <a:off x="4495800" y="3581400"/>
            <a:ext cx="1219200" cy="685800"/>
          </a:xfrm>
          <a:prstGeom prst="flowChartProcess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Corrected</a:t>
            </a:r>
          </a:p>
          <a:p>
            <a:pPr algn="ctr"/>
            <a:r>
              <a:rPr lang="en-US" sz="1600"/>
              <a:t>FRET</a:t>
            </a:r>
          </a:p>
        </p:txBody>
      </p:sp>
      <p:cxnSp>
        <p:nvCxnSpPr>
          <p:cNvPr id="9230" name="AutoShape 14"/>
          <p:cNvCxnSpPr>
            <a:cxnSpLocks noChangeShapeType="1"/>
            <a:stCxn id="9222" idx="2"/>
            <a:endCxn id="9229" idx="0"/>
          </p:cNvCxnSpPr>
          <p:nvPr/>
        </p:nvCxnSpPr>
        <p:spPr bwMode="auto">
          <a:xfrm>
            <a:off x="5105400" y="2286000"/>
            <a:ext cx="0" cy="1295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231" name="AutoShape 15"/>
          <p:cNvSpPr>
            <a:spLocks noChangeArrowheads="1"/>
          </p:cNvSpPr>
          <p:nvPr/>
        </p:nvSpPr>
        <p:spPr bwMode="auto">
          <a:xfrm>
            <a:off x="4495800" y="5257800"/>
            <a:ext cx="1219200" cy="685800"/>
          </a:xfrm>
          <a:prstGeom prst="flowChartProcess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FRET</a:t>
            </a:r>
          </a:p>
          <a:p>
            <a:pPr algn="ctr"/>
            <a:r>
              <a:rPr lang="en-US" sz="1600"/>
              <a:t>Efficiency</a:t>
            </a:r>
          </a:p>
        </p:txBody>
      </p:sp>
      <p:cxnSp>
        <p:nvCxnSpPr>
          <p:cNvPr id="9232" name="AutoShape 16"/>
          <p:cNvCxnSpPr>
            <a:cxnSpLocks noChangeShapeType="1"/>
            <a:stCxn id="9229" idx="2"/>
            <a:endCxn id="9231" idx="0"/>
          </p:cNvCxnSpPr>
          <p:nvPr/>
        </p:nvCxnSpPr>
        <p:spPr bwMode="auto">
          <a:xfrm>
            <a:off x="5105400" y="42672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233" name="AutoShape 17"/>
          <p:cNvCxnSpPr>
            <a:cxnSpLocks noChangeShapeType="1"/>
            <a:stCxn id="9227" idx="3"/>
            <a:endCxn id="9231" idx="0"/>
          </p:cNvCxnSpPr>
          <p:nvPr/>
        </p:nvCxnSpPr>
        <p:spPr bwMode="auto">
          <a:xfrm>
            <a:off x="2362200" y="4533900"/>
            <a:ext cx="2743200" cy="7239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9234" name="AutoShape 18"/>
          <p:cNvCxnSpPr>
            <a:cxnSpLocks noChangeShapeType="1"/>
            <a:stCxn id="9225" idx="3"/>
            <a:endCxn id="9229" idx="0"/>
          </p:cNvCxnSpPr>
          <p:nvPr/>
        </p:nvCxnSpPr>
        <p:spPr bwMode="auto">
          <a:xfrm>
            <a:off x="2743200" y="3200400"/>
            <a:ext cx="23622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6096000" y="1371600"/>
            <a:ext cx="28956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Preprocessing: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Background subtraction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Image alignment by maximizing the correlation of donor and acceptor with the FRET image.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Typical shifts are &lt;2 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Photobleaching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dyes photobleach quite easily (prime offenders: fluorescein, YFP)</a:t>
            </a:r>
          </a:p>
          <a:p>
            <a:endParaRPr lang="en-US"/>
          </a:p>
          <a:p>
            <a:r>
              <a:rPr lang="en-US"/>
              <a:t>Correction procedures are available but are non-trivial</a:t>
            </a:r>
          </a:p>
          <a:p>
            <a:endParaRPr lang="en-US"/>
          </a:p>
          <a:p>
            <a:r>
              <a:rPr lang="en-US"/>
              <a:t>Photobleaching can lead to peculiar artifacts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of efficiency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2151" t="11839" r="13669"/>
          <a:stretch>
            <a:fillRect/>
          </a:stretch>
        </p:blipFill>
        <p:spPr>
          <a:xfrm>
            <a:off x="2197100" y="1527175"/>
            <a:ext cx="4470400" cy="49784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alibri" pitchFamily="34" charset="0"/>
              </a:rPr>
              <a:t>Illumination Uniformity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1995" t="20065" r="8995" b="13399"/>
          <a:stretch>
            <a:fillRect/>
          </a:stretch>
        </p:blipFill>
        <p:spPr>
          <a:xfrm>
            <a:off x="685800" y="1600200"/>
            <a:ext cx="8031163" cy="48006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FRET Conclusions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Using FRET as a qualitative reporter is relatively straightforward.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Quantitative FRET is challenging and requires correction of a large number of potential artifacts.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Trying to use FRET to infer distances </a:t>
            </a:r>
            <a:r>
              <a:rPr lang="en-US" i="1" dirty="0" smtClean="0"/>
              <a:t>in vivo </a:t>
            </a:r>
            <a:r>
              <a:rPr lang="en-US" dirty="0" smtClean="0"/>
              <a:t>is probably best avoided.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Choice of fluorescent proteins for FRET is likely to be idiosyncratic and system dependent.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domain sensors – GCaMP2</a:t>
            </a:r>
            <a:endParaRPr lang="en-US" dirty="0"/>
          </a:p>
        </p:txBody>
      </p:sp>
      <p:pic>
        <p:nvPicPr>
          <p:cNvPr id="86018" name="Picture 2" descr="http://www.pnas.org/content/103/12/4753/F1.large.jpg"/>
          <p:cNvPicPr>
            <a:picLocks noChangeAspect="1" noChangeArrowheads="1"/>
          </p:cNvPicPr>
          <p:nvPr/>
        </p:nvPicPr>
        <p:blipFill>
          <a:blip r:embed="rId3" cstate="print"/>
          <a:srcRect l="46250" r="21250" b="54122"/>
          <a:stretch>
            <a:fillRect/>
          </a:stretch>
        </p:blipFill>
        <p:spPr bwMode="auto">
          <a:xfrm>
            <a:off x="2590800" y="2590800"/>
            <a:ext cx="3962400" cy="3657600"/>
          </a:xfrm>
          <a:prstGeom prst="rect">
            <a:avLst/>
          </a:prstGeom>
          <a:noFill/>
        </p:spPr>
      </p:pic>
      <p:pic>
        <p:nvPicPr>
          <p:cNvPr id="86020" name="Picture 4" descr="http://www.pnas.org/content/103/12/4753/F1.large.jpg"/>
          <p:cNvPicPr>
            <a:picLocks noChangeAspect="1" noChangeArrowheads="1"/>
          </p:cNvPicPr>
          <p:nvPr/>
        </p:nvPicPr>
        <p:blipFill>
          <a:blip r:embed="rId3" cstate="print"/>
          <a:srcRect t="19116" r="55000" b="75149"/>
          <a:stretch>
            <a:fillRect/>
          </a:stretch>
        </p:blipFill>
        <p:spPr bwMode="auto">
          <a:xfrm>
            <a:off x="1828800" y="1905000"/>
            <a:ext cx="5486400" cy="457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57400" y="6519446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Tallini</a:t>
            </a:r>
            <a:r>
              <a:rPr lang="en-US" sz="1600" dirty="0" smtClean="0"/>
              <a:t> et al. PNAS 103: 4753 (2006); </a:t>
            </a:r>
            <a:r>
              <a:rPr lang="en-US" sz="1600" dirty="0" err="1" smtClean="0"/>
              <a:t>Akerboom</a:t>
            </a:r>
            <a:r>
              <a:rPr lang="en-US" sz="1600" dirty="0" smtClean="0"/>
              <a:t> et al. JBC 284: 6455 (2009)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1143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Intensity-based sensor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domain sensors – GCaMP2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6519446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Tallini</a:t>
            </a:r>
            <a:r>
              <a:rPr lang="en-US" sz="1600" dirty="0" smtClean="0"/>
              <a:t> et al. PNAS 103: 4753 (2006); </a:t>
            </a:r>
            <a:r>
              <a:rPr lang="en-US" sz="1600" dirty="0" err="1" smtClean="0"/>
              <a:t>Akerboom</a:t>
            </a:r>
            <a:r>
              <a:rPr lang="en-US" sz="1600" dirty="0" smtClean="0"/>
              <a:t> et al. JBC 284: 6455 (2009)</a:t>
            </a:r>
            <a:endParaRPr lang="en-US" sz="1600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 t="71250" r="50000"/>
          <a:stretch>
            <a:fillRect/>
          </a:stretch>
        </p:blipFill>
        <p:spPr bwMode="auto">
          <a:xfrm>
            <a:off x="4924425" y="1524000"/>
            <a:ext cx="3838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43750" r="50000" b="28750"/>
          <a:stretch>
            <a:fillRect/>
          </a:stretch>
        </p:blipFill>
        <p:spPr bwMode="auto">
          <a:xfrm>
            <a:off x="457200" y="1524000"/>
            <a:ext cx="38385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19200" y="5105400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</a:t>
            </a:r>
            <a:r>
              <a:rPr lang="en-US" sz="2400" baseline="30000" dirty="0" smtClean="0"/>
              <a:t>2+ </a:t>
            </a:r>
            <a:r>
              <a:rPr lang="en-US" sz="2400" dirty="0" smtClean="0"/>
              <a:t>bound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66254" y="5105400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</a:t>
            </a:r>
            <a:r>
              <a:rPr lang="en-US" sz="2400" baseline="30000" dirty="0" smtClean="0"/>
              <a:t>2+ </a:t>
            </a:r>
            <a:r>
              <a:rPr lang="en-US" sz="2400" dirty="0" smtClean="0"/>
              <a:t>free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81000" y="14478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00600" y="14478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domain sensors - </a:t>
            </a:r>
            <a:r>
              <a:rPr lang="en-US" dirty="0" err="1" smtClean="0"/>
              <a:t>roGFP</a:t>
            </a:r>
            <a:endParaRPr 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/>
          <a:srcRect l="50000" r="-174" b="66250"/>
          <a:stretch>
            <a:fillRect/>
          </a:stretch>
        </p:blipFill>
        <p:spPr bwMode="auto">
          <a:xfrm>
            <a:off x="5334000" y="1905000"/>
            <a:ext cx="274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 l="50028" b="52000"/>
          <a:stretch>
            <a:fillRect/>
          </a:stretch>
        </p:blipFill>
        <p:spPr bwMode="auto">
          <a:xfrm>
            <a:off x="762000" y="2057400"/>
            <a:ext cx="422435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00300" y="114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Ratiometric</a:t>
            </a:r>
            <a:r>
              <a:rPr lang="en-US" dirty="0" smtClean="0"/>
              <a:t> sensor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6553200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Hanson et al. J. Biol. Chem. 279: 13044 (2004)</a:t>
            </a:r>
            <a:endParaRPr lang="en-US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glutathione </a:t>
            </a:r>
            <a:r>
              <a:rPr lang="en-US" dirty="0" err="1" smtClean="0"/>
              <a:t>redox</a:t>
            </a:r>
            <a:r>
              <a:rPr lang="en-US" dirty="0" smtClean="0"/>
              <a:t> potential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/>
          <a:srcRect l="3282" r="47487" b="50000"/>
          <a:stretch>
            <a:fillRect/>
          </a:stretch>
        </p:blipFill>
        <p:spPr bwMode="auto">
          <a:xfrm>
            <a:off x="533400" y="1600200"/>
            <a:ext cx="4572000" cy="260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 cstate="print"/>
          <a:srcRect l="53282" b="50000"/>
          <a:stretch>
            <a:fillRect/>
          </a:stretch>
        </p:blipFill>
        <p:spPr bwMode="auto">
          <a:xfrm>
            <a:off x="457200" y="4114800"/>
            <a:ext cx="4338638" cy="260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10200" y="1828800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Coupling glutaredoxin-1 to </a:t>
            </a:r>
            <a:r>
              <a:rPr lang="en-US" sz="2400" dirty="0" err="1" smtClean="0">
                <a:latin typeface="Calibri" pitchFamily="34" charset="0"/>
              </a:rPr>
              <a:t>roGFP</a:t>
            </a:r>
            <a:r>
              <a:rPr lang="en-US" sz="2400" dirty="0" smtClean="0">
                <a:latin typeface="Calibri" pitchFamily="34" charset="0"/>
              </a:rPr>
              <a:t> makes it specifically sensitive to glutathione </a:t>
            </a:r>
            <a:r>
              <a:rPr lang="en-US" sz="2400" dirty="0" err="1" smtClean="0">
                <a:latin typeface="Calibri" pitchFamily="34" charset="0"/>
              </a:rPr>
              <a:t>redox</a:t>
            </a:r>
            <a:r>
              <a:rPr lang="en-US" sz="2400" dirty="0" smtClean="0">
                <a:latin typeface="Calibri" pitchFamily="34" charset="0"/>
              </a:rPr>
              <a:t> potential and accelerates its response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6519446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Gutscher</a:t>
            </a:r>
            <a:r>
              <a:rPr lang="en-US" sz="1600" dirty="0" smtClean="0"/>
              <a:t> et al. Nat Meth. 5: 553 (2008)</a:t>
            </a:r>
            <a:endParaRPr 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Bimolecular fluorescence complementation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1066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BiFC</a:t>
            </a:r>
            <a:r>
              <a:rPr lang="en-US" dirty="0" smtClean="0">
                <a:latin typeface="Calibri" pitchFamily="34" charset="0"/>
              </a:rPr>
              <a:t> (aka split GFP)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 l="75429" t="8912" b="50000"/>
          <a:stretch>
            <a:fillRect/>
          </a:stretch>
        </p:blipFill>
        <p:spPr bwMode="auto">
          <a:xfrm>
            <a:off x="381000" y="2133600"/>
            <a:ext cx="3686111" cy="388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 t="14304" r="78952" b="60499"/>
          <a:stretch>
            <a:fillRect/>
          </a:stretch>
        </p:blipFill>
        <p:spPr bwMode="auto">
          <a:xfrm>
            <a:off x="4343400" y="2286000"/>
            <a:ext cx="21050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90665" t="14304" r="954" b="58399"/>
          <a:stretch>
            <a:fillRect/>
          </a:stretch>
        </p:blipFill>
        <p:spPr bwMode="auto">
          <a:xfrm>
            <a:off x="7924800" y="2286000"/>
            <a:ext cx="83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6705600" y="3276600"/>
            <a:ext cx="838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64770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Kerppola</a:t>
            </a:r>
            <a:r>
              <a:rPr lang="en-US" sz="1600" dirty="0" smtClean="0"/>
              <a:t>, </a:t>
            </a:r>
            <a:r>
              <a:rPr lang="en-US" sz="1600" dirty="0" err="1" smtClean="0"/>
              <a:t>Annu</a:t>
            </a:r>
            <a:r>
              <a:rPr lang="en-US" sz="1600" dirty="0" smtClean="0"/>
              <a:t>. Rev.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. 2008, 37: p.465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3400" y="4648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Has speed and reversibility issues, so most useful as a screening tool.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>
                <a:latin typeface="Calibri" pitchFamily="34" charset="0"/>
              </a:rPr>
              <a:t>Cameleons</a:t>
            </a:r>
            <a:r>
              <a:rPr lang="en-US" sz="2800" dirty="0" smtClean="0">
                <a:latin typeface="Calibri" pitchFamily="34" charset="0"/>
              </a:rPr>
              <a:t>: FRET-based Ca</a:t>
            </a:r>
            <a:r>
              <a:rPr lang="en-US" sz="2800" baseline="30000" dirty="0" smtClean="0">
                <a:latin typeface="Calibri" pitchFamily="34" charset="0"/>
              </a:rPr>
              <a:t>2+ </a:t>
            </a:r>
            <a:r>
              <a:rPr lang="en-US" sz="2800" dirty="0" smtClean="0">
                <a:latin typeface="Calibri" pitchFamily="34" charset="0"/>
              </a:rPr>
              <a:t>sensors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6519446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Miyawaki</a:t>
            </a:r>
            <a:r>
              <a:rPr lang="en-US" sz="1600" dirty="0" smtClean="0"/>
              <a:t> et al. 1997. </a:t>
            </a:r>
            <a:r>
              <a:rPr lang="en-US" sz="1600" i="1" dirty="0" smtClean="0"/>
              <a:t>Nature</a:t>
            </a:r>
            <a:r>
              <a:rPr lang="en-US" sz="1600" dirty="0" smtClean="0"/>
              <a:t> 388, p882-887 </a:t>
            </a:r>
            <a:endParaRPr lang="en-US" sz="1600" dirty="0"/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6925" y="1219200"/>
            <a:ext cx="5019675" cy="477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Environment-sensitive </a:t>
            </a:r>
            <a:r>
              <a:rPr lang="en-US" dirty="0" err="1"/>
              <a:t>fluorophores</a:t>
            </a:r>
            <a:endParaRPr lang="en-US" dirty="0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276600"/>
            <a:ext cx="247808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4900531" y="6519446"/>
            <a:ext cx="42434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 dirty="0" err="1"/>
              <a:t>Nalbant</a:t>
            </a:r>
            <a:r>
              <a:rPr lang="en-US" sz="1600" dirty="0"/>
              <a:t> et al. 2004, Science 305: 1615-1619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990600" y="30480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I-SO</a:t>
            </a:r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4" cstate="print"/>
          <a:srcRect b="28169"/>
          <a:stretch>
            <a:fillRect/>
          </a:stretch>
        </p:blipFill>
        <p:spPr bwMode="auto">
          <a:xfrm>
            <a:off x="2819400" y="1828800"/>
            <a:ext cx="6289964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49350" y="1143000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Cdc42-binding domain of WASP as sensor for active Cdc42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/>
              <a:t>Imaging Cdc42 activation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1371600" y="6031468"/>
            <a:ext cx="7239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alibri" pitchFamily="34" charset="0"/>
              </a:rPr>
              <a:t>Fuse sensor to GFP; I-SO/GFP ratio is proportional to degree bound</a:t>
            </a:r>
          </a:p>
        </p:txBody>
      </p:sp>
      <p:pic>
        <p:nvPicPr>
          <p:cNvPr id="148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066800"/>
            <a:ext cx="5878513" cy="487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Cdc42 activation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 cstate="print"/>
          <a:srcRect r="48264" b="59152"/>
          <a:stretch>
            <a:fillRect/>
          </a:stretch>
        </p:blipFill>
        <p:spPr bwMode="auto">
          <a:xfrm>
            <a:off x="914400" y="1981200"/>
            <a:ext cx="3429000" cy="3733800"/>
          </a:xfrm>
          <a:prstGeom prst="rect">
            <a:avLst/>
          </a:prstGeom>
          <a:noFill/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3" cstate="print"/>
          <a:srcRect l="51952" t="39996" b="23325"/>
          <a:stretch>
            <a:fillRect/>
          </a:stretch>
        </p:blipFill>
        <p:spPr bwMode="auto">
          <a:xfrm>
            <a:off x="5029200" y="2362200"/>
            <a:ext cx="3184525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reading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sz="2000" dirty="0" err="1"/>
              <a:t>Lakowicz</a:t>
            </a:r>
            <a:r>
              <a:rPr lang="en-US" sz="2000" dirty="0"/>
              <a:t>, “Principles of Fluorescence Spectroscopy”, Chapters 13-15</a:t>
            </a:r>
          </a:p>
          <a:p>
            <a:endParaRPr lang="en-US" sz="2000" dirty="0"/>
          </a:p>
          <a:p>
            <a:r>
              <a:rPr lang="en-US" sz="2000" dirty="0"/>
              <a:t>Gordon et al. 1998, </a:t>
            </a:r>
            <a:r>
              <a:rPr lang="en-US" sz="2000" dirty="0" err="1"/>
              <a:t>Biophys</a:t>
            </a:r>
            <a:r>
              <a:rPr lang="en-US" sz="2000" dirty="0"/>
              <a:t>. J. </a:t>
            </a:r>
            <a:r>
              <a:rPr lang="en-US" sz="2000" b="1" dirty="0"/>
              <a:t>74</a:t>
            </a:r>
            <a:r>
              <a:rPr lang="en-US" sz="2000" dirty="0"/>
              <a:t> p. 2702-2713</a:t>
            </a:r>
          </a:p>
          <a:p>
            <a:endParaRPr lang="en-US" sz="2000" dirty="0"/>
          </a:p>
          <a:p>
            <a:r>
              <a:rPr lang="en-US" sz="2000" dirty="0" err="1"/>
              <a:t>Berney</a:t>
            </a:r>
            <a:r>
              <a:rPr lang="en-US" sz="2000" dirty="0"/>
              <a:t> and </a:t>
            </a:r>
            <a:r>
              <a:rPr lang="en-US" sz="2000" dirty="0" err="1"/>
              <a:t>Danuser</a:t>
            </a:r>
            <a:r>
              <a:rPr lang="en-US" sz="2000" dirty="0"/>
              <a:t> 2003, </a:t>
            </a:r>
            <a:r>
              <a:rPr lang="en-US" sz="2000" dirty="0" err="1"/>
              <a:t>Biophys</a:t>
            </a:r>
            <a:r>
              <a:rPr lang="en-US" sz="2000" dirty="0"/>
              <a:t>. J. </a:t>
            </a:r>
            <a:r>
              <a:rPr lang="en-US" sz="2000" b="1" dirty="0"/>
              <a:t>84</a:t>
            </a:r>
            <a:r>
              <a:rPr lang="en-US" sz="2000" dirty="0"/>
              <a:t> p.3992-4010</a:t>
            </a:r>
          </a:p>
          <a:p>
            <a:endParaRPr lang="en-US" sz="2000" dirty="0"/>
          </a:p>
          <a:p>
            <a:r>
              <a:rPr lang="en-US" sz="2000" dirty="0" err="1"/>
              <a:t>Zal</a:t>
            </a:r>
            <a:r>
              <a:rPr lang="en-US" sz="2000" dirty="0"/>
              <a:t> and Gascoigne 2004, </a:t>
            </a:r>
            <a:r>
              <a:rPr lang="en-US" sz="2000" dirty="0" err="1"/>
              <a:t>Biophys</a:t>
            </a:r>
            <a:r>
              <a:rPr lang="en-US" sz="2000" dirty="0"/>
              <a:t>. J. </a:t>
            </a:r>
            <a:r>
              <a:rPr lang="en-US" sz="2000" b="1" dirty="0"/>
              <a:t>86</a:t>
            </a:r>
            <a:r>
              <a:rPr lang="en-US" sz="2000" dirty="0"/>
              <a:t> p 3923-3939</a:t>
            </a:r>
          </a:p>
          <a:p>
            <a:endParaRPr lang="en-US" sz="2000" dirty="0"/>
          </a:p>
          <a:p>
            <a:r>
              <a:rPr lang="en-US" sz="2000" dirty="0" smtClean="0"/>
              <a:t>FRET code is at: https://github.com/kthorn/fretproc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alibri" pitchFamily="34" charset="0"/>
              </a:rPr>
              <a:t>Calcium transients in </a:t>
            </a:r>
            <a:r>
              <a:rPr lang="en-US" sz="2800" i="1" dirty="0" smtClean="0">
                <a:latin typeface="Calibri" pitchFamily="34" charset="0"/>
              </a:rPr>
              <a:t>C. </a:t>
            </a:r>
            <a:r>
              <a:rPr lang="en-US" sz="2800" i="1" dirty="0" err="1" smtClean="0">
                <a:latin typeface="Calibri" pitchFamily="34" charset="0"/>
              </a:rPr>
              <a:t>elegans</a:t>
            </a:r>
            <a:r>
              <a:rPr lang="en-US" sz="2800" i="1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pharynx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61722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Kerr et al. 2000. </a:t>
            </a:r>
            <a:r>
              <a:rPr lang="fr-FR" sz="1600" i="1" dirty="0" err="1" smtClean="0"/>
              <a:t>Neuron</a:t>
            </a:r>
            <a:r>
              <a:rPr lang="fr-FR" sz="1600" dirty="0" smtClean="0"/>
              <a:t> 26, p. 583-594 </a:t>
            </a:r>
            <a:endParaRPr lang="en-US" sz="1600" dirty="0"/>
          </a:p>
        </p:txBody>
      </p:sp>
      <p:pic>
        <p:nvPicPr>
          <p:cNvPr id="5" name="Elegans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524000" y="1409700"/>
            <a:ext cx="6096000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FRET to monitor Rac activation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 t="5840" r="60854"/>
          <a:stretch>
            <a:fillRect/>
          </a:stretch>
        </p:blipFill>
        <p:spPr bwMode="auto">
          <a:xfrm>
            <a:off x="304800" y="1828800"/>
            <a:ext cx="29718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410200" y="6521450"/>
            <a:ext cx="3733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/>
            <a:r>
              <a:rPr lang="en-US" sz="1600" dirty="0" err="1"/>
              <a:t>Kraynov</a:t>
            </a:r>
            <a:r>
              <a:rPr lang="en-US" sz="1600" dirty="0"/>
              <a:t> et al. 2000, Science 290: 333</a:t>
            </a:r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 cstate="print"/>
          <a:srcRect l="1398" r="2184" b="861"/>
          <a:stretch>
            <a:fillRect/>
          </a:stretch>
        </p:blipFill>
        <p:spPr bwMode="auto">
          <a:xfrm>
            <a:off x="3505200" y="1676400"/>
            <a:ext cx="54864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FRET pairs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CFP/YFP – use A206R mutants if </a:t>
            </a:r>
            <a:r>
              <a:rPr lang="en-US" dirty="0" err="1"/>
              <a:t>dimerization</a:t>
            </a:r>
            <a:r>
              <a:rPr lang="en-US" dirty="0"/>
              <a:t> is problematic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GFP/</a:t>
            </a:r>
            <a:r>
              <a:rPr lang="en-US" dirty="0" err="1" smtClean="0"/>
              <a:t>mCherry</a:t>
            </a:r>
            <a:r>
              <a:rPr lang="en-US" dirty="0" smtClean="0"/>
              <a:t>, YFP/</a:t>
            </a:r>
            <a:r>
              <a:rPr lang="en-US" dirty="0" err="1" smtClean="0"/>
              <a:t>mCherry</a:t>
            </a:r>
            <a:r>
              <a:rPr lang="en-US" dirty="0" smtClean="0"/>
              <a:t>, </a:t>
            </a:r>
            <a:r>
              <a:rPr lang="en-US" dirty="0" err="1" smtClean="0"/>
              <a:t>mTFP</a:t>
            </a:r>
            <a:r>
              <a:rPr lang="en-US" dirty="0" smtClean="0"/>
              <a:t>/</a:t>
            </a:r>
            <a:r>
              <a:rPr lang="en-US" dirty="0" err="1" smtClean="0"/>
              <a:t>mKO</a:t>
            </a:r>
            <a:r>
              <a:rPr lang="en-US" dirty="0" smtClean="0"/>
              <a:t>, many other </a:t>
            </a:r>
            <a:r>
              <a:rPr lang="en-US" dirty="0"/>
              <a:t>FP pairs – not so well validated</a:t>
            </a:r>
          </a:p>
          <a:p>
            <a:pPr>
              <a:spcBef>
                <a:spcPct val="50000"/>
              </a:spcBef>
            </a:pPr>
            <a:r>
              <a:rPr lang="en-US" dirty="0" err="1"/>
              <a:t>Fluorescein</a:t>
            </a:r>
            <a:r>
              <a:rPr lang="en-US" dirty="0"/>
              <a:t>/</a:t>
            </a:r>
            <a:r>
              <a:rPr lang="en-US" dirty="0" err="1"/>
              <a:t>Rhodamine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Cy3/Cy5 or </a:t>
            </a:r>
            <a:r>
              <a:rPr lang="en-US" dirty="0" err="1"/>
              <a:t>Rhodamine</a:t>
            </a:r>
            <a:r>
              <a:rPr lang="en-US" dirty="0"/>
              <a:t>/Cy5</a:t>
            </a:r>
          </a:p>
          <a:p>
            <a:pPr>
              <a:spcBef>
                <a:spcPct val="50000"/>
              </a:spcBef>
            </a:pPr>
            <a:r>
              <a:rPr lang="en-US" dirty="0"/>
              <a:t>Many other small molecule pairs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dependence of FRET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394325" y="5165725"/>
            <a:ext cx="30167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For CFP-YFP,</a:t>
            </a:r>
          </a:p>
          <a:p>
            <a:r>
              <a:rPr lang="en-US" sz="2000" dirty="0">
                <a:latin typeface="Calibri" pitchFamily="34" charset="0"/>
              </a:rPr>
              <a:t>50% transfer at R</a:t>
            </a:r>
            <a:r>
              <a:rPr lang="en-US" sz="2000" baseline="-25000" dirty="0">
                <a:latin typeface="Calibri" pitchFamily="34" charset="0"/>
              </a:rPr>
              <a:t>0</a:t>
            </a:r>
            <a:r>
              <a:rPr lang="en-US" sz="2000" dirty="0">
                <a:latin typeface="Calibri" pitchFamily="34" charset="0"/>
              </a:rPr>
              <a:t> = 4.9 nm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52600"/>
            <a:ext cx="3581400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57200" y="3886200"/>
            <a:ext cx="2803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i="1"/>
              <a:t>R</a:t>
            </a:r>
            <a:r>
              <a:rPr lang="en-US" sz="2400" i="1" baseline="-25000"/>
              <a:t>0</a:t>
            </a:r>
            <a:r>
              <a:rPr lang="en-US" sz="2400" i="1" baseline="30000"/>
              <a:t>6</a:t>
            </a:r>
            <a:r>
              <a:rPr lang="en-US" sz="2400" i="1"/>
              <a:t> </a:t>
            </a:r>
            <a:r>
              <a:rPr lang="en-US" sz="2400" i="1">
                <a:sym typeface="Symbol" pitchFamily="18" charset="2"/>
              </a:rPr>
              <a:t></a:t>
            </a:r>
            <a:r>
              <a:rPr lang="en-US" sz="2400" i="1"/>
              <a:t> </a:t>
            </a:r>
            <a:r>
              <a:rPr lang="en-US" sz="2400" i="1">
                <a:latin typeface="Symbol" pitchFamily="18" charset="2"/>
              </a:rPr>
              <a:t>k</a:t>
            </a:r>
            <a:r>
              <a:rPr lang="en-US" sz="2400" i="1" baseline="30000"/>
              <a:t>2</a:t>
            </a:r>
            <a:r>
              <a:rPr lang="en-US" sz="2400" i="1"/>
              <a:t> n</a:t>
            </a:r>
            <a:r>
              <a:rPr lang="en-US" sz="2400" i="1" baseline="30000"/>
              <a:t>-4</a:t>
            </a:r>
            <a:r>
              <a:rPr lang="en-US" sz="2400" i="1"/>
              <a:t> Q</a:t>
            </a:r>
            <a:r>
              <a:rPr lang="en-US" sz="2400" i="1" baseline="-25000"/>
              <a:t>D</a:t>
            </a:r>
            <a:r>
              <a:rPr lang="en-US" sz="2400" i="1"/>
              <a:t> J(</a:t>
            </a:r>
            <a:r>
              <a:rPr lang="en-US" sz="2400" i="1">
                <a:latin typeface="Symbol" pitchFamily="18" charset="2"/>
              </a:rPr>
              <a:t>l</a:t>
            </a:r>
            <a:r>
              <a:rPr lang="en-US" sz="2400" i="1"/>
              <a:t>)</a:t>
            </a:r>
          </a:p>
          <a:p>
            <a:endParaRPr lang="en-US" sz="2400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517525" y="2859088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 =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600200" y="2514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1</a:t>
            </a:r>
            <a:endParaRPr lang="en-US" sz="2400" baseline="30000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1143000" y="3048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1+ (r</a:t>
            </a:r>
            <a:r>
              <a:rPr lang="en-US" sz="2400" baseline="30000"/>
              <a:t>6</a:t>
            </a:r>
            <a:r>
              <a:rPr lang="en-US" sz="2400"/>
              <a:t>/R</a:t>
            </a:r>
            <a:r>
              <a:rPr lang="en-US" sz="2400" baseline="-25000"/>
              <a:t>0</a:t>
            </a:r>
            <a:r>
              <a:rPr lang="en-US" sz="2400" baseline="30000"/>
              <a:t>6</a:t>
            </a:r>
            <a:r>
              <a:rPr lang="en-US" sz="2400"/>
              <a:t>)</a:t>
            </a:r>
            <a:endParaRPr lang="en-US" sz="2400" baseline="30000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1295400" y="29718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33400" y="4572000"/>
            <a:ext cx="327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Overlap between donor emission and acceptor excitation</a:t>
            </a: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V="1">
            <a:off x="2209800" y="4343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609600" y="46482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Donor quantum yield</a:t>
            </a:r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1905000" y="42672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flipV="1">
            <a:off x="1828800" y="4267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609600" y="48006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Refractive index </a:t>
            </a: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457200" y="4876800"/>
            <a:ext cx="3276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Orientation between </a:t>
            </a:r>
            <a:r>
              <a:rPr lang="en-US" sz="2400" dirty="0" err="1">
                <a:latin typeface="Calibri" pitchFamily="34" charset="0"/>
              </a:rPr>
              <a:t>fluorophores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H="1" flipV="1">
            <a:off x="1447800" y="43434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6" grpId="0"/>
      <p:bldP spid="26636" grpId="1"/>
      <p:bldP spid="26638" grpId="0" animBg="1"/>
      <p:bldP spid="26638" grpId="1" animBg="1"/>
      <p:bldP spid="26639" grpId="0"/>
      <p:bldP spid="26639" grpId="1"/>
      <p:bldP spid="26641" grpId="0" animBg="1"/>
      <p:bldP spid="26641" grpId="1" animBg="1"/>
      <p:bldP spid="26642" grpId="0" animBg="1"/>
      <p:bldP spid="26642" grpId="1" animBg="1"/>
      <p:bldP spid="26643" grpId="0"/>
      <p:bldP spid="26643" grpId="1"/>
      <p:bldP spid="26644" grpId="0"/>
      <p:bldP spid="266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dipole of GFP</a:t>
            </a:r>
          </a:p>
        </p:txBody>
      </p:sp>
      <p:pic>
        <p:nvPicPr>
          <p:cNvPr id="77828" name="Picture 4" descr="GFP_crystals"/>
          <p:cNvPicPr>
            <a:picLocks noChangeAspect="1" noChangeArrowheads="1"/>
          </p:cNvPicPr>
          <p:nvPr/>
        </p:nvPicPr>
        <p:blipFill>
          <a:blip r:embed="rId3" cstate="print"/>
          <a:srcRect b="3421"/>
          <a:stretch>
            <a:fillRect/>
          </a:stretch>
        </p:blipFill>
        <p:spPr bwMode="auto">
          <a:xfrm>
            <a:off x="5916613" y="2133600"/>
            <a:ext cx="2312987" cy="3810000"/>
          </a:xfrm>
          <a:prstGeom prst="rect">
            <a:avLst/>
          </a:prstGeom>
          <a:noFill/>
        </p:spPr>
      </p:pic>
      <p:pic>
        <p:nvPicPr>
          <p:cNvPr id="77830" name="Picture 6" descr="bi0266535f00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962400"/>
            <a:ext cx="2870200" cy="2343150"/>
          </a:xfrm>
          <a:prstGeom prst="rect">
            <a:avLst/>
          </a:prstGeom>
          <a:noFill/>
        </p:spPr>
      </p:pic>
      <p:pic>
        <p:nvPicPr>
          <p:cNvPr id="77832" name="Picture 8" descr="bi0266535f00001"/>
          <p:cNvPicPr>
            <a:picLocks noChangeAspect="1" noChangeArrowheads="1"/>
          </p:cNvPicPr>
          <p:nvPr/>
        </p:nvPicPr>
        <p:blipFill>
          <a:blip r:embed="rId5" cstate="print"/>
          <a:srcRect l="3264" t="51852"/>
          <a:stretch>
            <a:fillRect/>
          </a:stretch>
        </p:blipFill>
        <p:spPr bwMode="auto">
          <a:xfrm>
            <a:off x="457200" y="1295400"/>
            <a:ext cx="4168775" cy="2687638"/>
          </a:xfrm>
          <a:prstGeom prst="rect">
            <a:avLst/>
          </a:prstGeom>
          <a:noFill/>
        </p:spPr>
      </p:pic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41970" y="6519446"/>
            <a:ext cx="39020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 dirty="0" err="1"/>
              <a:t>Rosell</a:t>
            </a:r>
            <a:r>
              <a:rPr lang="en-US" sz="1600" dirty="0"/>
              <a:t> and Boxer 2002; Inoue et al. 2002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27879</TotalTime>
  <Words>1109</Words>
  <Application>Microsoft Office PowerPoint</Application>
  <PresentationFormat>On-screen Show (4:3)</PresentationFormat>
  <Paragraphs>241</Paragraphs>
  <Slides>43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Symbol</vt:lpstr>
      <vt:lpstr>Times</vt:lpstr>
      <vt:lpstr>Default Design</vt:lpstr>
      <vt:lpstr>FRET and Biosensors</vt:lpstr>
      <vt:lpstr>Fluorescence Resonance Energy Transfer</vt:lpstr>
      <vt:lpstr>Cameleons: FRET-based Ca2+ sensors</vt:lpstr>
      <vt:lpstr>Cameleons: FRET-based Ca2+ sensors</vt:lpstr>
      <vt:lpstr>Calcium transients in C. elegans pharynx</vt:lpstr>
      <vt:lpstr>Using FRET to monitor Rac activation</vt:lpstr>
      <vt:lpstr>Good FRET pairs</vt:lpstr>
      <vt:lpstr>Distance dependence of FRET</vt:lpstr>
      <vt:lpstr>Transition dipole of GFP</vt:lpstr>
      <vt:lpstr>Angular dependence of FRET</vt:lpstr>
      <vt:lpstr>FRET Theory</vt:lpstr>
      <vt:lpstr>Effects of FRET</vt:lpstr>
      <vt:lpstr>Measuring FRET</vt:lpstr>
      <vt:lpstr>Measuring FRET</vt:lpstr>
      <vt:lpstr>Measuring FRET</vt:lpstr>
      <vt:lpstr>Measuring FRET</vt:lpstr>
      <vt:lpstr>Types of FRET experiments</vt:lpstr>
      <vt:lpstr>Types of FRET experiments</vt:lpstr>
      <vt:lpstr>Types of FRET experiments</vt:lpstr>
      <vt:lpstr>Data Acquisition</vt:lpstr>
      <vt:lpstr>Data Acquisition</vt:lpstr>
      <vt:lpstr>Image preprocessing</vt:lpstr>
      <vt:lpstr>Data Acquisition</vt:lpstr>
      <vt:lpstr>A problem: crosstalk into FRET channel</vt:lpstr>
      <vt:lpstr>A problem: crosstalk into FRET channel</vt:lpstr>
      <vt:lpstr>Crosstalk correction</vt:lpstr>
      <vt:lpstr>Calculating FRET efficiency</vt:lpstr>
      <vt:lpstr>Calculating FRET efficiency</vt:lpstr>
      <vt:lpstr>One final issue: Autofluorescence</vt:lpstr>
      <vt:lpstr>Data analysis procedure</vt:lpstr>
      <vt:lpstr>Photobleaching</vt:lpstr>
      <vt:lpstr>Spatial variation of efficiency</vt:lpstr>
      <vt:lpstr>Illumination Uniformity</vt:lpstr>
      <vt:lpstr>FRET Conclusions</vt:lpstr>
      <vt:lpstr>Single domain sensors – GCaMP2</vt:lpstr>
      <vt:lpstr>Single domain sensors – GCaMP2</vt:lpstr>
      <vt:lpstr>Single domain sensors - roGFP</vt:lpstr>
      <vt:lpstr>Imaging glutathione redox potential in vivo</vt:lpstr>
      <vt:lpstr>Bimolecular fluorescence complementation</vt:lpstr>
      <vt:lpstr>Environment-sensitive fluorophores</vt:lpstr>
      <vt:lpstr>Imaging Cdc42 activation</vt:lpstr>
      <vt:lpstr>Monitoring Cdc42 activation</vt:lpstr>
      <vt:lpstr>Additional reading</vt:lpstr>
    </vt:vector>
  </TitlesOfParts>
  <Company>Harvard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Kurt Thorn</dc:creator>
  <cp:lastModifiedBy>Kurt Thorn</cp:lastModifiedBy>
  <cp:revision>28</cp:revision>
  <dcterms:created xsi:type="dcterms:W3CDTF">2006-05-03T18:17:17Z</dcterms:created>
  <dcterms:modified xsi:type="dcterms:W3CDTF">2011-03-09T19:59:38Z</dcterms:modified>
</cp:coreProperties>
</file>